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25" r:id="rId3"/>
    <p:sldId id="266" r:id="rId4"/>
    <p:sldId id="268" r:id="rId5"/>
    <p:sldId id="257" r:id="rId6"/>
    <p:sldId id="260" r:id="rId7"/>
    <p:sldId id="326" r:id="rId8"/>
    <p:sldId id="330" r:id="rId9"/>
    <p:sldId id="327" r:id="rId10"/>
    <p:sldId id="328" r:id="rId11"/>
    <p:sldId id="329" r:id="rId12"/>
    <p:sldId id="269" r:id="rId13"/>
    <p:sldId id="261" r:id="rId14"/>
    <p:sldId id="338" r:id="rId15"/>
    <p:sldId id="333" r:id="rId16"/>
    <p:sldId id="339" r:id="rId17"/>
    <p:sldId id="334" r:id="rId18"/>
    <p:sldId id="335" r:id="rId19"/>
    <p:sldId id="336" r:id="rId20"/>
    <p:sldId id="348" r:id="rId21"/>
    <p:sldId id="346" r:id="rId22"/>
    <p:sldId id="347" r:id="rId23"/>
    <p:sldId id="262" r:id="rId24"/>
    <p:sldId id="340" r:id="rId25"/>
    <p:sldId id="344" r:id="rId26"/>
    <p:sldId id="352" r:id="rId27"/>
    <p:sldId id="270" r:id="rId28"/>
    <p:sldId id="263" r:id="rId29"/>
    <p:sldId id="264" r:id="rId30"/>
    <p:sldId id="349" r:id="rId31"/>
    <p:sldId id="350" r:id="rId32"/>
    <p:sldId id="351" r:id="rId33"/>
    <p:sldId id="341" r:id="rId34"/>
    <p:sldId id="342" r:id="rId35"/>
    <p:sldId id="343" r:id="rId36"/>
    <p:sldId id="271" r:id="rId37"/>
    <p:sldId id="265" r:id="rId38"/>
    <p:sldId id="323" r:id="rId39"/>
    <p:sldId id="355" r:id="rId40"/>
    <p:sldId id="356" r:id="rId41"/>
    <p:sldId id="354" r:id="rId42"/>
    <p:sldId id="324" r:id="rId43"/>
  </p:sldIdLst>
  <p:sldSz cx="14630400" cy="8229600"/>
  <p:notesSz cx="8229600" cy="14630400"/>
  <p:embeddedFontLst>
    <p:embeddedFont>
      <p:font typeface="Delius" panose="02000603000000000000" pitchFamily="2" charset="0"/>
      <p:regular r:id="rId46"/>
    </p:embeddedFont>
    <p:embeddedFont>
      <p:font typeface="Inter" panose="020B0604020202020204" charset="0"/>
      <p:regular r:id="rId47"/>
    </p:embeddedFont>
    <p:embeddedFont>
      <p:font typeface="Petrona Bold" pitchFamily="2" charset="0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FA1860-1195-4EF5-8102-C7A00AB75B75}">
          <p14:sldIdLst>
            <p14:sldId id="256"/>
            <p14:sldId id="325"/>
            <p14:sldId id="266"/>
          </p14:sldIdLst>
        </p14:section>
        <p14:section name="Plan . Code" id="{932F8525-6F4A-4B2A-A254-C53BB32CCD2A}">
          <p14:sldIdLst>
            <p14:sldId id="268"/>
            <p14:sldId id="257"/>
            <p14:sldId id="260"/>
            <p14:sldId id="326"/>
            <p14:sldId id="330"/>
            <p14:sldId id="327"/>
            <p14:sldId id="328"/>
            <p14:sldId id="329"/>
          </p14:sldIdLst>
        </p14:section>
        <p14:section name="Build . Test" id="{B8ADC73E-F31B-4EA6-8350-2058CAE1F94B}">
          <p14:sldIdLst>
            <p14:sldId id="269"/>
            <p14:sldId id="261"/>
            <p14:sldId id="338"/>
            <p14:sldId id="333"/>
            <p14:sldId id="339"/>
            <p14:sldId id="334"/>
            <p14:sldId id="335"/>
            <p14:sldId id="336"/>
            <p14:sldId id="348"/>
            <p14:sldId id="346"/>
            <p14:sldId id="347"/>
            <p14:sldId id="262"/>
            <p14:sldId id="340"/>
            <p14:sldId id="344"/>
            <p14:sldId id="352"/>
          </p14:sldIdLst>
        </p14:section>
        <p14:section name="Release . Deploy" id="{76E9A467-89D7-46FA-9613-FF211B97FED1}">
          <p14:sldIdLst>
            <p14:sldId id="270"/>
            <p14:sldId id="263"/>
            <p14:sldId id="264"/>
            <p14:sldId id="349"/>
            <p14:sldId id="350"/>
            <p14:sldId id="351"/>
            <p14:sldId id="341"/>
            <p14:sldId id="342"/>
            <p14:sldId id="343"/>
          </p14:sldIdLst>
        </p14:section>
        <p14:section name="Operate . Monitor" id="{01664845-3DDB-4DF9-B914-FFD2CC688097}">
          <p14:sldIdLst>
            <p14:sldId id="271"/>
            <p14:sldId id="265"/>
            <p14:sldId id="323"/>
            <p14:sldId id="355"/>
            <p14:sldId id="356"/>
            <p14:sldId id="354"/>
          </p14:sldIdLst>
        </p14:section>
        <p14:section name="Tools" id="{C8CDFFE6-A811-401B-BB5C-DF2C71B6D4AC}">
          <p14:sldIdLst/>
        </p14:section>
        <p14:section name="Thank You" id="{8810CCB4-3E32-454A-886D-4FB1487EE93E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780"/>
    <a:srgbClr val="F7F7F7"/>
    <a:srgbClr val="251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81201" autoAdjust="0"/>
  </p:normalViewPr>
  <p:slideViewPr>
    <p:cSldViewPr snapToGrid="0" snapToObjects="1">
      <p:cViewPr varScale="1">
        <p:scale>
          <a:sx n="56" d="100"/>
          <a:sy n="56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78889A-20D8-F064-71C7-A1721B8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0911F-0B52-238D-D290-D2E374BC9B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AE4F1-FA1A-49D0-A8F4-4A101A8BB61A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B0E95-2D48-72E6-1B21-AABBEF520C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BC926-101B-7528-65FA-EC99E5D0AD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C6E39-6A24-455C-AFCD-BB75473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6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04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team. State clearly that this isn't just a coding project; it's an infrastructure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Trigger:</a:t>
            </a:r>
            <a:r>
              <a:rPr lang="en-US" dirty="0"/>
              <a:t> Push to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</a:t>
            </a:r>
            <a:r>
              <a:rPr lang="en-US" dirty="0"/>
              <a:t> or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Pull Request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Stage 1: Validation:</a:t>
            </a:r>
            <a:r>
              <a:rPr lang="en-US" dirty="0"/>
              <a:t> Linting (</a:t>
            </a:r>
            <a:r>
              <a:rPr lang="en-US" dirty="0" err="1"/>
              <a:t>ESLint</a:t>
            </a:r>
            <a:r>
              <a:rPr lang="en-US" dirty="0"/>
              <a:t>), Static Analysis, Unit Tests (Jest).</a:t>
            </a:r>
          </a:p>
          <a:p>
            <a:pPr lvl="1"/>
            <a:r>
              <a:rPr lang="en-US" b="1" dirty="0"/>
              <a:t>Stage 2: Build:</a:t>
            </a:r>
            <a:r>
              <a:rPr lang="en-US" dirty="0"/>
              <a:t> Multi-stage Docker builds (optimized image size).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rely on hope. Every commit triggers a pipeline. If the tests fail, the merge is blocked."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5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Title:</a:t>
            </a:r>
            <a:r>
              <a:rPr lang="en-US" dirty="0"/>
              <a:t> The GitHub Actions Pipeline</a:t>
            </a:r>
          </a:p>
          <a:p>
            <a:r>
              <a:rPr lang="en-US" b="1" dirty="0"/>
              <a:t>Visual:</a:t>
            </a:r>
            <a:r>
              <a:rPr lang="en-US" dirty="0"/>
              <a:t> Screenshot or Diagram of the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cd.yml</a:t>
            </a:r>
            <a:r>
              <a:rPr lang="en-US" dirty="0"/>
              <a:t> workflow.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Trigger:</a:t>
            </a:r>
            <a:r>
              <a:rPr lang="en-US" dirty="0"/>
              <a:t> Push to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</a:t>
            </a:r>
            <a:r>
              <a:rPr lang="en-US" dirty="0"/>
              <a:t> or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Pull Request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Stage 1: Validation:</a:t>
            </a:r>
            <a:r>
              <a:rPr lang="en-US" dirty="0"/>
              <a:t> Linting (</a:t>
            </a:r>
            <a:r>
              <a:rPr lang="en-US" dirty="0" err="1"/>
              <a:t>ESLint</a:t>
            </a:r>
            <a:r>
              <a:rPr lang="en-US" dirty="0"/>
              <a:t>), Static Analysis, Unit Tests (Jest).</a:t>
            </a:r>
          </a:p>
          <a:p>
            <a:pPr lvl="1"/>
            <a:r>
              <a:rPr lang="en-US" b="1" dirty="0"/>
              <a:t>Stage 2: Build:</a:t>
            </a:r>
            <a:r>
              <a:rPr lang="en-US" dirty="0"/>
              <a:t> Multi-stage Docker builds (optimized image size).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rely on hope. Every commit triggers a pipeline. If the tests fail, the merge is blocked."</a:t>
            </a:r>
          </a:p>
          <a:p>
            <a:r>
              <a:rPr lang="en-US" b="1" dirty="0"/>
              <a:t>Slide 8: "Shift-Left" Quality Gates</a:t>
            </a:r>
            <a:endParaRPr lang="en-US" dirty="0"/>
          </a:p>
          <a:p>
            <a:r>
              <a:rPr lang="en-US" b="1" dirty="0"/>
              <a:t>Title:</a:t>
            </a:r>
            <a:r>
              <a:rPr lang="en-US" dirty="0"/>
              <a:t> Ensuring Quality Early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 err="1"/>
              <a:t>SonarCloud</a:t>
            </a:r>
            <a:r>
              <a:rPr lang="en-US" b="1" dirty="0"/>
              <a:t>:</a:t>
            </a:r>
            <a:r>
              <a:rPr lang="en-US" dirty="0"/>
              <a:t> Static Code Analysis (Bugs, Vulnerabilities).</a:t>
            </a:r>
          </a:p>
          <a:p>
            <a:pPr lvl="1"/>
            <a:r>
              <a:rPr lang="en-US" b="1" dirty="0" err="1"/>
              <a:t>Hadolint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linting (Best practices).</a:t>
            </a:r>
          </a:p>
          <a:p>
            <a:pPr lvl="1"/>
            <a:r>
              <a:rPr lang="en-US" b="1" dirty="0" err="1"/>
              <a:t>Kubeval</a:t>
            </a:r>
            <a:r>
              <a:rPr lang="en-US" b="1" dirty="0"/>
              <a:t>:</a:t>
            </a:r>
            <a:r>
              <a:rPr lang="en-US" dirty="0"/>
              <a:t> Validating Kubernetes manifests before deployment.</a:t>
            </a:r>
          </a:p>
          <a:p>
            <a:r>
              <a:rPr lang="en-US" b="1" dirty="0"/>
              <a:t>Speaker Points:</a:t>
            </a:r>
            <a:r>
              <a:rPr lang="en-US" dirty="0"/>
              <a:t> "We practice 'Shift-Left.' We validate our Kubernetes configs and </a:t>
            </a:r>
            <a:r>
              <a:rPr lang="en-US" dirty="0" err="1"/>
              <a:t>Dockerfiles</a:t>
            </a:r>
            <a:r>
              <a:rPr lang="en-US" dirty="0"/>
              <a:t> </a:t>
            </a:r>
            <a:r>
              <a:rPr lang="en-US" i="1" dirty="0"/>
              <a:t>during the build</a:t>
            </a:r>
            <a:r>
              <a:rPr lang="en-US" dirty="0"/>
              <a:t>, not when we try to deploy."</a:t>
            </a:r>
          </a:p>
        </p:txBody>
      </p:sp>
    </p:spTree>
    <p:extLst>
      <p:ext uri="{BB962C8B-B14F-4D97-AF65-F5344CB8AC3E}">
        <p14:creationId xmlns:p14="http://schemas.microsoft.com/office/powerpoint/2010/main" val="422588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Title:</a:t>
            </a:r>
            <a:r>
              <a:rPr lang="en-US" dirty="0"/>
              <a:t> The GitHub Actions Pipeline</a:t>
            </a:r>
          </a:p>
          <a:p>
            <a:r>
              <a:rPr lang="en-US" b="1" dirty="0"/>
              <a:t>Visual:</a:t>
            </a:r>
            <a:r>
              <a:rPr lang="en-US" dirty="0"/>
              <a:t> Screenshot or Diagram of the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cd.yml</a:t>
            </a:r>
            <a:r>
              <a:rPr lang="en-US" dirty="0"/>
              <a:t> workflow.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Trigger:</a:t>
            </a:r>
            <a:r>
              <a:rPr lang="en-US" dirty="0"/>
              <a:t> Push to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</a:t>
            </a:r>
            <a:r>
              <a:rPr lang="en-US" dirty="0"/>
              <a:t> or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Pull Request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Stage 1: Validation:</a:t>
            </a:r>
            <a:r>
              <a:rPr lang="en-US" dirty="0"/>
              <a:t> Linting (</a:t>
            </a:r>
            <a:r>
              <a:rPr lang="en-US" dirty="0" err="1"/>
              <a:t>ESLint</a:t>
            </a:r>
            <a:r>
              <a:rPr lang="en-US" dirty="0"/>
              <a:t>), Static Analysis, Unit Tests (Jest).</a:t>
            </a:r>
          </a:p>
          <a:p>
            <a:pPr lvl="1"/>
            <a:r>
              <a:rPr lang="en-US" b="1" dirty="0"/>
              <a:t>Stage 2: Build:</a:t>
            </a:r>
            <a:r>
              <a:rPr lang="en-US" dirty="0"/>
              <a:t> Multi-stage Docker builds (optimized image size).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rely on hope. Every commit triggers a pipeline. If the tests fail, the merge is blocked."</a:t>
            </a:r>
          </a:p>
          <a:p>
            <a:r>
              <a:rPr lang="en-US" b="1" dirty="0"/>
              <a:t>Slide 8: "Shift-Left" Quality Gates</a:t>
            </a:r>
            <a:endParaRPr lang="en-US" dirty="0"/>
          </a:p>
          <a:p>
            <a:r>
              <a:rPr lang="en-US" b="1" dirty="0"/>
              <a:t>Title:</a:t>
            </a:r>
            <a:r>
              <a:rPr lang="en-US" dirty="0"/>
              <a:t> Ensuring Quality Early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 err="1"/>
              <a:t>SonarCloud</a:t>
            </a:r>
            <a:r>
              <a:rPr lang="en-US" b="1" dirty="0"/>
              <a:t>:</a:t>
            </a:r>
            <a:r>
              <a:rPr lang="en-US" dirty="0"/>
              <a:t> Static Code Analysis (Bugs, Vulnerabilities).</a:t>
            </a:r>
          </a:p>
          <a:p>
            <a:pPr lvl="1"/>
            <a:r>
              <a:rPr lang="en-US" b="1" dirty="0" err="1"/>
              <a:t>Hadolint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linting (Best practices).</a:t>
            </a:r>
          </a:p>
          <a:p>
            <a:pPr lvl="1"/>
            <a:r>
              <a:rPr lang="en-US" b="1" dirty="0" err="1"/>
              <a:t>Kubeval</a:t>
            </a:r>
            <a:r>
              <a:rPr lang="en-US" b="1" dirty="0"/>
              <a:t>:</a:t>
            </a:r>
            <a:r>
              <a:rPr lang="en-US" dirty="0"/>
              <a:t> Validating Kubernetes manifests before deployment.</a:t>
            </a:r>
          </a:p>
          <a:p>
            <a:r>
              <a:rPr lang="en-US" b="1" dirty="0"/>
              <a:t>Speaker Points:</a:t>
            </a:r>
            <a:r>
              <a:rPr lang="en-US" dirty="0"/>
              <a:t> "We practice 'Shift-Left.' We validate our Kubernetes configs and </a:t>
            </a:r>
            <a:r>
              <a:rPr lang="en-US" dirty="0" err="1"/>
              <a:t>Dockerfiles</a:t>
            </a:r>
            <a:r>
              <a:rPr lang="en-US" dirty="0"/>
              <a:t> </a:t>
            </a:r>
            <a:r>
              <a:rPr lang="en-US" i="1" dirty="0"/>
              <a:t>during the build</a:t>
            </a:r>
            <a:r>
              <a:rPr lang="en-US" dirty="0"/>
              <a:t>, not when we try to deploy."</a:t>
            </a:r>
          </a:p>
        </p:txBody>
      </p:sp>
    </p:spTree>
    <p:extLst>
      <p:ext uri="{BB962C8B-B14F-4D97-AF65-F5344CB8AC3E}">
        <p14:creationId xmlns:p14="http://schemas.microsoft.com/office/powerpoint/2010/main" val="125873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66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84C4-ADF9-BB37-3BC3-266E4ECC6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035C1-2FDD-ABA4-CF0C-16AC4F004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E8C1E-C943-04E7-1BBC-45764D42C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B3B91-FB46-F1C4-DDE7-087E86ADBE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4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b="1" dirty="0"/>
              <a:t>Registry:</a:t>
            </a:r>
            <a:r>
              <a:rPr lang="en-US" dirty="0"/>
              <a:t> Docker Hub.</a:t>
            </a:r>
          </a:p>
          <a:p>
            <a:pPr lvl="1"/>
            <a:r>
              <a:rPr lang="en-US" b="1" dirty="0"/>
              <a:t>Tagging Strategy:</a:t>
            </a:r>
            <a:endParaRPr lang="en-US" dirty="0"/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:latest</a:t>
            </a:r>
            <a:r>
              <a:rPr lang="en-US" dirty="0"/>
              <a:t> (for convenience).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:&lt;git-sha&gt;</a:t>
            </a:r>
            <a:r>
              <a:rPr lang="en-US" dirty="0"/>
              <a:t> (e.g.,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:a1b2c3d</a:t>
            </a:r>
            <a:r>
              <a:rPr lang="en-US" dirty="0"/>
              <a:t>) for </a:t>
            </a:r>
            <a:r>
              <a:rPr lang="en-US" b="1" dirty="0"/>
              <a:t>immutability</a:t>
            </a:r>
            <a:r>
              <a:rPr lang="en-US" dirty="0"/>
              <a:t>.</a:t>
            </a:r>
          </a:p>
          <a:p>
            <a:r>
              <a:rPr lang="en-US" b="1" dirty="0"/>
              <a:t>Speaker Points:</a:t>
            </a:r>
            <a:r>
              <a:rPr lang="en-US" dirty="0"/>
              <a:t> "We can trace any running container back to the exact line of code that created it using the Git SHA tag."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07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b="1" dirty="0"/>
              <a:t>Declarative:</a:t>
            </a:r>
            <a:r>
              <a:rPr lang="en-US" dirty="0"/>
              <a:t> Defined in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/k8s</a:t>
            </a:r>
            <a:r>
              <a:rPr lang="en-US" dirty="0"/>
              <a:t> directory (Deployments, Services, Ingress).</a:t>
            </a:r>
          </a:p>
          <a:p>
            <a:pPr lvl="1"/>
            <a:r>
              <a:rPr lang="en-US" b="1" dirty="0"/>
              <a:t>Templating:</a:t>
            </a:r>
            <a:r>
              <a:rPr lang="en-US" dirty="0"/>
              <a:t> Using simple templates for Environment Variables (e.g., Domain names).</a:t>
            </a:r>
          </a:p>
          <a:p>
            <a:pPr lvl="1"/>
            <a:r>
              <a:rPr lang="en-US" b="1" dirty="0"/>
              <a:t>Ingress:</a:t>
            </a:r>
            <a:r>
              <a:rPr lang="en-US" dirty="0"/>
              <a:t> Managing routing between Frontend and API.</a:t>
            </a:r>
          </a:p>
          <a:p>
            <a:r>
              <a:rPr lang="en-US" b="1" dirty="0"/>
              <a:t>Speaker Points:</a:t>
            </a:r>
            <a:r>
              <a:rPr lang="en-US" dirty="0"/>
              <a:t> "Our infrastructure is version controlled just like our app code."</a:t>
            </a:r>
          </a:p>
          <a:p>
            <a:endParaRPr lang="en-US" b="1" dirty="0"/>
          </a:p>
          <a:p>
            <a:r>
              <a:rPr lang="en-US" b="1" dirty="0"/>
              <a:t>Title:</a:t>
            </a:r>
            <a:r>
              <a:rPr lang="en-US" dirty="0"/>
              <a:t> Production on Kubernetes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Strategy:</a:t>
            </a:r>
            <a:r>
              <a:rPr lang="en-US" dirty="0"/>
              <a:t> Rolling Updates (Zero Downtime).</a:t>
            </a:r>
          </a:p>
          <a:p>
            <a:pPr lvl="1"/>
            <a:r>
              <a:rPr lang="en-US" b="1" dirty="0"/>
              <a:t>Resilience:</a:t>
            </a:r>
            <a:r>
              <a:rPr lang="en-US" dirty="0"/>
              <a:t> Self-healing pods (Automatic restarts).</a:t>
            </a:r>
          </a:p>
          <a:p>
            <a:pPr lvl="1"/>
            <a:r>
              <a:rPr lang="en-US" b="1" dirty="0"/>
              <a:t>Scalability:</a:t>
            </a:r>
            <a:r>
              <a:rPr lang="en-US" dirty="0"/>
              <a:t> Frontend and Backend replicas &gt; 1.</a:t>
            </a:r>
          </a:p>
          <a:p>
            <a:r>
              <a:rPr lang="en-US" b="1" dirty="0"/>
              <a:t>Speaker Points:</a:t>
            </a:r>
            <a:r>
              <a:rPr lang="en-US" dirty="0"/>
              <a:t> "We deploy to Kubernetes to ensure that if a pod crashes, the user never notices. The system heals itself."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4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built an app to turn YouTube into a classroom. But to build it reliable, we needed DevOps</a:t>
            </a:r>
          </a:p>
        </p:txBody>
      </p:sp>
    </p:spTree>
    <p:extLst>
      <p:ext uri="{BB962C8B-B14F-4D97-AF65-F5344CB8AC3E}">
        <p14:creationId xmlns:p14="http://schemas.microsoft.com/office/powerpoint/2010/main" val="1529194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8FDD-3F51-2AC9-4A97-B0C1C906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50D9-BDA9-1209-45A1-EFC890779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EB7A1-8DA4-0DB6-4F2C-7B7D83210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Prometheus:</a:t>
            </a:r>
            <a:r>
              <a:rPr lang="en-US" dirty="0"/>
              <a:t> Scrapes metrics via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ServiceMonitor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Grafana:</a:t>
            </a:r>
            <a:r>
              <a:rPr lang="en-US" dirty="0"/>
              <a:t> Visualizes health (CPU, Memory, Request Rate).</a:t>
            </a:r>
          </a:p>
          <a:p>
            <a:pPr lvl="1"/>
            <a:r>
              <a:rPr lang="en-US" b="1" dirty="0" err="1"/>
              <a:t>ConfigMaps</a:t>
            </a:r>
            <a:r>
              <a:rPr lang="en-US" b="1" dirty="0"/>
              <a:t>:</a:t>
            </a:r>
            <a:r>
              <a:rPr lang="en-US" dirty="0"/>
              <a:t> Dashboards are stored as code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grafana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-dashboard-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cm.yaml</a:t>
            </a:r>
            <a:r>
              <a:rPr lang="en-US" dirty="0"/>
              <a:t>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configure dashboards manually. Even our monitoring dashboards are defined as code and injected into the cluster."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26B93-A35B-4AC7-FE06-11DFBF625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7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Prometheus:</a:t>
            </a:r>
            <a:r>
              <a:rPr lang="en-US" dirty="0"/>
              <a:t> Scrapes metrics via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ServiceMonitor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Grafana:</a:t>
            </a:r>
            <a:r>
              <a:rPr lang="en-US" dirty="0"/>
              <a:t> Visualizes health (CPU, Memory, Request Rate).</a:t>
            </a:r>
          </a:p>
          <a:p>
            <a:pPr lvl="1"/>
            <a:r>
              <a:rPr lang="en-US" b="1" dirty="0" err="1"/>
              <a:t>ConfigMaps</a:t>
            </a:r>
            <a:r>
              <a:rPr lang="en-US" b="1" dirty="0"/>
              <a:t>:</a:t>
            </a:r>
            <a:r>
              <a:rPr lang="en-US" dirty="0"/>
              <a:t> Dashboards are stored as code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grafana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-dashboard-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cm.yaml</a:t>
            </a:r>
            <a:r>
              <a:rPr lang="en-US" dirty="0"/>
              <a:t>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configure dashboards manually. Even our monitoring dashboards are defined as code and injected into the cluster."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Prometheus:</a:t>
            </a:r>
            <a:r>
              <a:rPr lang="en-US" dirty="0"/>
              <a:t> Scrapes metrics via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ServiceMonitor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Grafana:</a:t>
            </a:r>
            <a:r>
              <a:rPr lang="en-US" dirty="0"/>
              <a:t> Visualizes health (CPU, Memory, Request Rate).</a:t>
            </a:r>
          </a:p>
          <a:p>
            <a:pPr lvl="1"/>
            <a:r>
              <a:rPr lang="en-US" b="1" dirty="0" err="1"/>
              <a:t>ConfigMaps</a:t>
            </a:r>
            <a:r>
              <a:rPr lang="en-US" b="1" dirty="0"/>
              <a:t>:</a:t>
            </a:r>
            <a:r>
              <a:rPr lang="en-US" dirty="0"/>
              <a:t> Dashboards are stored as code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grafana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-dashboard-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cm.yaml</a:t>
            </a:r>
            <a:r>
              <a:rPr lang="en-US" dirty="0"/>
              <a:t>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configure dashboards manually. Even our monitoring dashboards are defined as code and injected into the cluster."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50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6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24641-BC4F-0F61-B710-3DD4A19F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D2617-A775-391A-3950-5A9546507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0984A-2D05-6708-370C-801B58DFA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3F848-BB10-EC04-767A-C7E1EE2595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6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20BD6-BEBA-018B-4089-4CDE5FAF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83529-C1BC-9279-2C39-1150F2BEE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CD00A-FE8B-FAB2-1B1A-A6532BD5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9EB5D-F2B5-5617-3D52-3BE15DCFE1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0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35D48-9C26-0864-97A2-BFE15DD2A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31B11-ACF9-7961-95B9-365D600AB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C0F87-A3AC-72E4-17DD-F092B3E29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51D5C-6994-87F2-385C-C42AA170F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57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Docker compose for dev and for production versions</a:t>
            </a:r>
          </a:p>
        </p:txBody>
      </p:sp>
    </p:spTree>
    <p:extLst>
      <p:ext uri="{BB962C8B-B14F-4D97-AF65-F5344CB8AC3E}">
        <p14:creationId xmlns:p14="http://schemas.microsoft.com/office/powerpoint/2010/main" val="91843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652A-4D8F-FB59-9784-BD65071E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46816-C25A-4612-2C16-FCC0FD30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A7E7-830E-3161-E4FC-7B01826B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98BB2-B452-4B87-80D4-052ACCCA561A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208A8-1BB2-8F1F-87E8-4F69CE4A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3C3D-82D8-85EC-3C35-EC0506EF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3CC6-5ADD-41AE-8755-83E10B98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27.xml"/><Relationship Id="rId5" Type="http://schemas.openxmlformats.org/officeDocument/2006/relationships/slide" Target="slide4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DevOps Infinity Loop: </a:t>
            </a:r>
            <a:b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</a:br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</a:t>
            </a:r>
            <a:r>
              <a:rPr lang="en-US" sz="8000" b="1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SocialDev</a:t>
            </a:r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Journey</a:t>
            </a:r>
            <a:endParaRPr lang="en-US" sz="8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08C07-C006-C647-A175-19F73D154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8B4902-4060-6C77-FADA-B6C5CA2E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7935" y="0"/>
            <a:ext cx="394992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80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92EE-056B-E9E0-8B7B-8D7C389D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DB50F0-68F3-D3F3-1934-E60DBD7A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52923" y="0"/>
            <a:ext cx="394992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46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9795-93FF-2C33-9E7B-ABDC8CD21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21E07F3-C3D4-2961-5A07-DE2CB436828B}"/>
              </a:ext>
            </a:extLst>
          </p:cNvPr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· Test</a:t>
            </a:r>
          </a:p>
          <a:p>
            <a:pPr algn="ctr"/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(CI, Docker, </a:t>
            </a:r>
            <a:r>
              <a:rPr lang="en-US" sz="5400" b="1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SonarCloud</a:t>
            </a:r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80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907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Build: Automated Compilation &amp; Packaging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0077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is critical for transforming source code into executable software. Automation is paramount to ensure consistency and speed.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516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Integration (CI) servers automatically compile code, run static analysis, and perform basic checks with every commit.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567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artefacts, such as executables and libraries, are systematically packaged and prepared for subsequent testing and deployment stages.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3247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like GitHub Actions automate these build pipelines, ensuring a reliable and repeatable process.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B908-2619-CA35-8790-4D883336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3961E13-4288-04D2-0091-DF2884395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" y="2706424"/>
            <a:ext cx="12380976" cy="28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06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5B390-AD42-CC3D-AC01-32175BE9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9493"/>
            <a:ext cx="7754432" cy="6230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CB50-9BA1-F027-5CC5-4C2980E0B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989" y="299493"/>
            <a:ext cx="7421011" cy="77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2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B7D22-C971-7727-7201-E905F90E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1E8EBF06-FB7A-C1A6-EEF8-21AD1D35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14" y="473337"/>
            <a:ext cx="6650728" cy="728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0DAAA-9758-770C-13A3-12D74B4490A9}"/>
              </a:ext>
            </a:extLst>
          </p:cNvPr>
          <p:cNvSpPr txBox="1">
            <a:spLocks/>
          </p:cNvSpPr>
          <p:nvPr/>
        </p:nvSpPr>
        <p:spPr>
          <a:xfrm>
            <a:off x="1" y="3194593"/>
            <a:ext cx="9070848" cy="1840415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6244745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0681E5-369E-5D21-28C8-20664C19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8" y="187568"/>
            <a:ext cx="9715484" cy="181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BCE61-3D75-BD6B-281E-0CFF60EAA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71B8D3-B239-0513-CBDB-A11955A1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8" y="-7291760"/>
            <a:ext cx="9715484" cy="181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62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D9A8B-C3F1-D83A-2C0D-68061675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EB9BAD-AF6E-9D6C-10C9-7E076B2E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8" y="-12285789"/>
            <a:ext cx="9715484" cy="181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38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6292"/>
            <a:ext cx="672822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Mission (The "Why")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9141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YouTube is for entertainment, not studying. Distractions are high, tools are low.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SocialDev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fetch playlists, take timestamped notes, track progress.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50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 Highlight: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Next.js Frontend, Node.js Backend.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43676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A1312-6B0F-9AFD-AB8B-056BA3CB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1AD0497-C51D-FE2E-C336-9CADDE14B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7576" y="1120140"/>
            <a:ext cx="5989320" cy="59893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2FABCB-8871-B8B0-0207-5DA0EED518B2}"/>
              </a:ext>
            </a:extLst>
          </p:cNvPr>
          <p:cNvSpPr txBox="1">
            <a:spLocks/>
          </p:cNvSpPr>
          <p:nvPr/>
        </p:nvSpPr>
        <p:spPr>
          <a:xfrm>
            <a:off x="1" y="3194593"/>
            <a:ext cx="9070848" cy="1840415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/>
              <a:t>GitHub</a:t>
            </a:r>
            <a:br>
              <a:rPr lang="en-US" sz="13800" dirty="0"/>
            </a:br>
            <a:r>
              <a:rPr lang="en-US" sz="13800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66757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A384B-6383-9A1B-7518-9AF609BA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FD3C8-A135-FB62-055C-BF8E368F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04" y="62630"/>
            <a:ext cx="8664591" cy="180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030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0F167-4C3B-22A0-E2A9-6ABD7B56D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C44DB-BB69-E489-D0D1-046E79B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04" y="-7916432"/>
            <a:ext cx="8664591" cy="180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3520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3177"/>
            <a:ext cx="99357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Test: Quality Assurance &amp; Validation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975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focuses on comprehensive quality assurance and validation, ensuring software reliability and performance.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785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unit, integration, and acceptance tests are executed rigorously on every build to identify defects early.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207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"Shift-left testing" is a key practice, moving testing activities earlier in the development lifecycle to catch issues when they are less expensive to fix.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8459E-E322-411D-E627-43BD31E8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160" y="2588090"/>
            <a:ext cx="13086079" cy="30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034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BF132-A22A-3368-9505-D33F9F1B9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AF7DD-B0AA-BF9B-8D9A-7B331CD7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50" y="263950"/>
            <a:ext cx="8517699" cy="77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4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71967-3FD4-E147-5702-D9E543C4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" y="0"/>
            <a:ext cx="14628706" cy="8229600"/>
          </a:xfrm>
          <a:prstGeom prst="rect">
            <a:avLst/>
          </a:prstGeom>
        </p:spPr>
      </p:pic>
      <p:pic>
        <p:nvPicPr>
          <p:cNvPr id="5" name="Picture 4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723A99EC-0881-EC58-8879-6F52055F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4" y="585591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54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9C2A-797C-D0CF-76C0-49C5D4DD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ECB2EF1-730C-7D49-EB41-32BC5974D8C8}"/>
              </a:ext>
            </a:extLst>
          </p:cNvPr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Release · Deploy</a:t>
            </a:r>
          </a:p>
          <a:p>
            <a:pPr algn="ctr"/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(CD, Kubernetes)</a:t>
            </a:r>
          </a:p>
        </p:txBody>
      </p:sp>
    </p:spTree>
    <p:extLst>
      <p:ext uri="{BB962C8B-B14F-4D97-AF65-F5344CB8AC3E}">
        <p14:creationId xmlns:p14="http://schemas.microsoft.com/office/powerpoint/2010/main" val="70343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762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Release: Preparing for Production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8263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orchestrates the final preparations for introducing new software versions into the production environment.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0726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involves final validation checks, precise version tagging, and thorough creation of release notes to document changes and features.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752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release management ensures a seamless and efficient handoff to deployment teams, minimising potential friction and errors.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762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Deploy: Automated Delivery &amp; Rollout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8263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is where validated software is delivered to users, with automation playing a crucial role in speed and safety.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0726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Delivery (CD) pipelines automate the deployment process to staging and production environments, ensuring rapid and reliable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104F-6A87-3B5C-DEBB-2FD47768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398944-C1F3-8069-EF74-B6468C855DDF}"/>
              </a:ext>
            </a:extLst>
          </p:cNvPr>
          <p:cNvSpPr/>
          <p:nvPr/>
        </p:nvSpPr>
        <p:spPr>
          <a:xfrm>
            <a:off x="443627" y="348615"/>
            <a:ext cx="7390090" cy="415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DevOps Infinity Loop: A Continuous Journey</a:t>
            </a:r>
            <a:endParaRPr lang="en-US" sz="2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AA8EBE9-7F4C-E281-4EF5-5580CCD89A62}"/>
              </a:ext>
            </a:extLst>
          </p:cNvPr>
          <p:cNvSpPr/>
          <p:nvPr/>
        </p:nvSpPr>
        <p:spPr>
          <a:xfrm>
            <a:off x="443627" y="951078"/>
            <a:ext cx="13743146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DevOps is a philosophy that unites development and operations teams, fostering a culture of collaboration and shared responsibility. This infinity loop illustrates the continuous integration and continuous delivery (CI/CD) pipeline, ensuring faster, more reliable software releases.</a:t>
            </a:r>
            <a:endParaRPr lang="en-US" sz="9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3F5DC97C-0049-455D-DCC2-EFC349AEF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84" y="1566267"/>
            <a:ext cx="13137833" cy="5150406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A8E1463D-21DF-D37C-274B-51117B727B9A}"/>
              </a:ext>
            </a:extLst>
          </p:cNvPr>
          <p:cNvSpPr/>
          <p:nvPr/>
        </p:nvSpPr>
        <p:spPr>
          <a:xfrm>
            <a:off x="6081474" y="6906816"/>
            <a:ext cx="246745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DevOps Phases</a:t>
            </a:r>
            <a:endParaRPr lang="en-US" sz="1550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D2C2C25A-0A8C-18BC-1E48-951104813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8562837"/>
                  </p:ext>
                </p:extLst>
              </p:nvPr>
            </p:nvGraphicFramePr>
            <p:xfrm>
              <a:off x="443627" y="1546380"/>
              <a:ext cx="3657600" cy="2057400"/>
            </p:xfrm>
            <a:graphic>
              <a:graphicData uri="http://schemas.microsoft.com/office/powerpoint/2016/sectionzoom">
                <psez:sectionZm>
                  <psez:sectionZmObj sectionId="{932F8525-6F4A-4B2A-A254-C53BB32CCD2A}">
                    <psez:zmPr id="{EF88F708-7674-4E6D-B0AF-DAB130FF512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28575">
                          <a:solidFill>
                            <a:srgbClr val="4A3780"/>
                          </a:solidFill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2C2C25A-0A8C-18BC-1E48-951104813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627" y="1546380"/>
                <a:ext cx="3657600" cy="2057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rgbClr val="4A3780"/>
                </a:solidFill>
              </a:ln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AA971462-1BEE-B514-A0B6-00C628751D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9285351"/>
                  </p:ext>
                </p:extLst>
              </p:nvPr>
            </p:nvGraphicFramePr>
            <p:xfrm>
              <a:off x="10705172" y="1566267"/>
              <a:ext cx="3657600" cy="2057400"/>
            </p:xfrm>
            <a:graphic>
              <a:graphicData uri="http://schemas.microsoft.com/office/powerpoint/2016/sectionzoom">
                <psez:sectionZm>
                  <psez:sectionZmObj sectionId="{B8ADC73E-F31B-4EA6-8350-2058CAE1F94B}">
                    <psez:zmPr id="{CA39ADDD-D0F8-4670-90A9-7BB1062802D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28575">
                          <a:solidFill>
                            <a:srgbClr val="4A3780"/>
                          </a:solidFill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A971462-1BEE-B514-A0B6-00C628751D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05172" y="1566267"/>
                <a:ext cx="3657600" cy="2057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rgbClr val="4A3780"/>
                </a:solidFill>
              </a:ln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770CE3E4-48FE-E14C-3A97-07183E669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5194300"/>
                  </p:ext>
                </p:extLst>
              </p:nvPr>
            </p:nvGraphicFramePr>
            <p:xfrm>
              <a:off x="460628" y="5372100"/>
              <a:ext cx="3657600" cy="2057400"/>
            </p:xfrm>
            <a:graphic>
              <a:graphicData uri="http://schemas.microsoft.com/office/powerpoint/2016/sectionzoom">
                <psez:sectionZm>
                  <psez:sectionZmObj sectionId="{76E9A467-89D7-46FA-9613-FF211B97FED1}">
                    <psez:zmPr id="{31A6CB89-39D5-4FE9-9B63-3037C45E5D3C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28575">
                          <a:solidFill>
                            <a:srgbClr val="4A3780"/>
                          </a:solidFill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Section Zoom 2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70CE3E4-48FE-E14C-3A97-07183E669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0628" y="5372100"/>
                <a:ext cx="3657600" cy="2057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rgbClr val="4A3780"/>
                </a:solidFill>
              </a:ln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Section Zoom 24">
                <a:extLst>
                  <a:ext uri="{FF2B5EF4-FFF2-40B4-BE49-F238E27FC236}">
                    <a16:creationId xmlns:a16="http://schemas.microsoft.com/office/drawing/2014/main" id="{D27F3D93-9D99-4C43-5DDB-CB134F1E65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6115752"/>
                  </p:ext>
                </p:extLst>
              </p:nvPr>
            </p:nvGraphicFramePr>
            <p:xfrm>
              <a:off x="10710747" y="5372100"/>
              <a:ext cx="3657600" cy="2057400"/>
            </p:xfrm>
            <a:graphic>
              <a:graphicData uri="http://schemas.microsoft.com/office/powerpoint/2016/sectionzoom">
                <psez:sectionZm>
                  <psez:sectionZmObj sectionId="{01664845-3DDB-4DF9-B914-FFD2CC688097}">
                    <psez:zmPr id="{74511678-9906-49DC-83B4-7F59FE3867D5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28575">
                          <a:solidFill>
                            <a:srgbClr val="4A3780"/>
                          </a:solidFill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Section Zoom 2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27F3D93-9D99-4C43-5DDB-CB134F1E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10747" y="5372100"/>
                <a:ext cx="3657600" cy="2057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rgbClr val="4A3780"/>
                </a:solidFill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267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DE2DC6-C485-D44A-548A-E99CF850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7F868E0-E583-E605-E750-DF8E14453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7576" y="1120140"/>
            <a:ext cx="5989320" cy="59893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CA2B97-437F-64BE-4C5E-A145D1B537A6}"/>
              </a:ext>
            </a:extLst>
          </p:cNvPr>
          <p:cNvSpPr txBox="1">
            <a:spLocks/>
          </p:cNvSpPr>
          <p:nvPr/>
        </p:nvSpPr>
        <p:spPr>
          <a:xfrm>
            <a:off x="1" y="3194593"/>
            <a:ext cx="9070848" cy="1840415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/>
              <a:t>GitHub</a:t>
            </a:r>
            <a:br>
              <a:rPr lang="en-US" sz="13800" dirty="0"/>
            </a:br>
            <a:r>
              <a:rPr lang="en-US" sz="13800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7435314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FCF742-90B5-CF47-6050-4A8EB676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5A6AD-30AC-02C6-8661-A792EF77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04" y="-11862122"/>
            <a:ext cx="8664591" cy="180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1376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9E5C-C8B4-F86A-4D8B-6700BD10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FD848E5-5152-7431-B330-A1CEA27D3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106" y="1357884"/>
            <a:ext cx="5945868" cy="57698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0492CF-7201-21E9-1DC4-FC1EFD6CC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8879" y="3600199"/>
            <a:ext cx="7478650" cy="1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8637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41D9C912-0E5E-559B-25EE-06FD3490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261" y="116496"/>
            <a:ext cx="4489877" cy="79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952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C2376-84EE-1024-D717-AFE30D0E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493B7353-EF11-0628-E85C-4222B665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79" y="0"/>
            <a:ext cx="8322841" cy="148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43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3E4D-0D15-2F4C-A8DD-AE7C45C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44EF3691-0999-1F8A-EFC7-CA8A67B6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79" y="-6593633"/>
            <a:ext cx="8322841" cy="148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8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42237-D7A6-F2C0-62EB-0ABDEF81A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FEAE24-7151-7325-ABF5-0F740B46339A}"/>
              </a:ext>
            </a:extLst>
          </p:cNvPr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Operate . Monitor</a:t>
            </a:r>
          </a:p>
          <a:p>
            <a:pPr algn="ctr"/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(Prometheus, Grafana)</a:t>
            </a:r>
          </a:p>
        </p:txBody>
      </p:sp>
    </p:spTree>
    <p:extLst>
      <p:ext uri="{BB962C8B-B14F-4D97-AF65-F5344CB8AC3E}">
        <p14:creationId xmlns:p14="http://schemas.microsoft.com/office/powerpoint/2010/main" val="4274183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60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798" y="3129558"/>
            <a:ext cx="11513106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Operate &amp; Monitor: Ensuring Stability &amp; Feedback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70798" y="4045863"/>
            <a:ext cx="1328880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5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Operate &amp; Monitor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phases are intertwined, focusing on maintaining system health, performance, and continuous improvement.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0798" y="4568190"/>
            <a:ext cx="1328880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of application health and underlying infrastructure is essential to detect and address issues proactively.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0798" y="4941927"/>
            <a:ext cx="1328880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incident management protocols and established feedback loops are crucial for driving continuous improvement and learning from operational experiences.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0798" y="5622369"/>
            <a:ext cx="1328880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like Prometheus, Grafana, and the ELK stack (Elasticsearch, Logstash, Kibana) provide comprehensive observability and alert capabilities.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58215" y="6667024"/>
            <a:ext cx="13001387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DevOps is a continuous, collaborative journey — the infinity loop never ends, always striving for better, faster, and more reliable software delivery.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0798" y="6451402"/>
            <a:ext cx="22860" cy="1044654"/>
          </a:xfrm>
          <a:prstGeom prst="rect">
            <a:avLst/>
          </a:prstGeom>
          <a:solidFill>
            <a:srgbClr val="876CD4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4A3BC-DA2D-9355-EE36-39FCD27CD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C13B4D-A45D-FB57-CD31-C7FBBF8F4816}"/>
              </a:ext>
            </a:extLst>
          </p:cNvPr>
          <p:cNvSpPr txBox="1">
            <a:spLocks/>
          </p:cNvSpPr>
          <p:nvPr/>
        </p:nvSpPr>
        <p:spPr>
          <a:xfrm>
            <a:off x="766657" y="548640"/>
            <a:ext cx="13091568" cy="1642337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720"/>
              </a:spcAft>
            </a:pPr>
            <a:r>
              <a:rPr lang="en-US" sz="7920" dirty="0"/>
              <a:t>Prometheus &amp; Grafana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CDDB87-BC6E-BF07-4208-D5A2C9FE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0250" y="3171139"/>
            <a:ext cx="4364896" cy="432694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7BBC2CA-E754-9B6C-5DC2-3BD74CB4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722" t="15880" r="62522" b="14361"/>
          <a:stretch>
            <a:fillRect/>
          </a:stretch>
        </p:blipFill>
        <p:spPr>
          <a:xfrm>
            <a:off x="8828215" y="3171139"/>
            <a:ext cx="4091659" cy="43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2837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C906E-B5B4-2BEE-5B93-AC986795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171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1390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82851-336C-D1B3-FDC0-8C9F01F09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E2679B1-0BAE-F7DB-FD45-B3B83A10BA24}"/>
              </a:ext>
            </a:extLst>
          </p:cNvPr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 · Code</a:t>
            </a:r>
          </a:p>
          <a:p>
            <a:pPr algn="ctr"/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</a:rPr>
              <a:t>(Agile, Docs-as-Code)</a:t>
            </a:r>
          </a:p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8465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A4C72-8D03-35AE-3301-DE3D7D9B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2D761-CA33-80EE-E28D-70EF4E04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39447"/>
            <a:ext cx="14630400" cy="171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88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C8D9B-1A59-639B-EC38-576C202E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291"/>
            <a:ext cx="14630400" cy="77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6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4FD6-8AC6-21E4-22EE-27C85E135EF7}"/>
              </a:ext>
            </a:extLst>
          </p:cNvPr>
          <p:cNvSpPr txBox="1">
            <a:spLocks/>
          </p:cNvSpPr>
          <p:nvPr/>
        </p:nvSpPr>
        <p:spPr>
          <a:xfrm>
            <a:off x="1327355" y="2332192"/>
            <a:ext cx="11975690" cy="35652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560" b="1" dirty="0">
                <a:solidFill>
                  <a:schemeClr val="bg1"/>
                </a:solidFill>
                <a:latin typeface="Delius" panose="02000603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551752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052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Plan: Setting the Foundation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1892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is the cornerstone of any successful DevOps initiative. It involves meticulously defining project goals, gathering comprehensive requirements, and establishing realistic timelines.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330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Docs-as-Code: Planning artifacts live in the repo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(/docs)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6" name="Text 3"/>
          <p:cNvSpPr/>
          <p:nvPr/>
        </p:nvSpPr>
        <p:spPr>
          <a:xfrm>
            <a:off x="6280190" y="497526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Examples: frontend/docs/README.md (Feature specs), KUBERNETES.md (Infra specs).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652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Code: Collaborative Development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60520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is where ideas transform into tangible software. It emphasizes collaboration, quality, and efficiency among development teams.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490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write, review, and commit code frequently to maintain a fluid development cycle.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541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emphasis on version control systems like Git to manage changes and facilitate concurrent work.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592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code quality checks and peer reviews ensure high standards and reduce technical debt.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C7A91B7-5683-C0E3-EEFE-0F49CBF2F6C6}"/>
              </a:ext>
            </a:extLst>
          </p:cNvPr>
          <p:cNvSpPr/>
          <p:nvPr/>
        </p:nvSpPr>
        <p:spPr>
          <a:xfrm>
            <a:off x="2575887" y="595512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Architecture</a:t>
            </a:r>
            <a:endParaRPr lang="en-US" sz="5400" b="1" dirty="0">
              <a:solidFill>
                <a:srgbClr val="FF8AAF"/>
              </a:solidFill>
              <a:latin typeface="Petrona Bold" pitchFamily="34" charset="0"/>
            </a:endParaRPr>
          </a:p>
          <a:p>
            <a:pPr algn="ctr"/>
            <a:endParaRPr lang="en-US" sz="5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B5F7C6-CD82-0769-4140-6D1B1738DE19}"/>
              </a:ext>
            </a:extLst>
          </p:cNvPr>
          <p:cNvSpPr txBox="1">
            <a:spLocks/>
          </p:cNvSpPr>
          <p:nvPr/>
        </p:nvSpPr>
        <p:spPr>
          <a:xfrm>
            <a:off x="838199" y="1978024"/>
            <a:ext cx="12690231" cy="54661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Frontend: Next.js 15, TypeScript, Tailwind.</a:t>
            </a:r>
          </a:p>
          <a:p>
            <a:pPr marL="0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Backend: Node.js Express.</a:t>
            </a:r>
          </a:p>
          <a:p>
            <a:pPr marL="0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The Secret Sauce: n8n Workflow Automation.</a:t>
            </a:r>
          </a:p>
          <a:p>
            <a:pPr marL="457200" lvl="1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Decoupled YouTube API logic.</a:t>
            </a:r>
          </a:p>
          <a:p>
            <a:pPr marL="457200" lvl="1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Enhanced security (API keys hidden in n8n).</a:t>
            </a:r>
          </a:p>
        </p:txBody>
      </p:sp>
    </p:spTree>
    <p:extLst>
      <p:ext uri="{BB962C8B-B14F-4D97-AF65-F5344CB8AC3E}">
        <p14:creationId xmlns:p14="http://schemas.microsoft.com/office/powerpoint/2010/main" val="219264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312FF-5530-4C9B-D1E2-78F268CD4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BE7429-24E6-94D9-40E7-E1F909C2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692"/>
            <a:ext cx="14630400" cy="304821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5A69E31-DFE9-A6EC-2466-935D599CA56A}"/>
              </a:ext>
            </a:extLst>
          </p:cNvPr>
          <p:cNvSpPr/>
          <p:nvPr/>
        </p:nvSpPr>
        <p:spPr>
          <a:xfrm>
            <a:off x="2575887" y="595512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Architecture</a:t>
            </a:r>
            <a:endParaRPr lang="en-US" sz="5400" b="1" dirty="0">
              <a:solidFill>
                <a:srgbClr val="FF8AAF"/>
              </a:solidFill>
              <a:latin typeface="Petrona Bold" pitchFamily="34" charset="0"/>
            </a:endParaRPr>
          </a:p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24600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33C42-B241-8DFF-5FCB-2D4BCCAB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0C65BB-D045-F58A-FD3E-429FE945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992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61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1498</Words>
  <Application>Microsoft Office PowerPoint</Application>
  <PresentationFormat>Custom</PresentationFormat>
  <Paragraphs>139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Delius</vt:lpstr>
      <vt:lpstr>Arial</vt:lpstr>
      <vt:lpstr>Petrona Bold</vt:lpstr>
      <vt:lpstr>Aptos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George Medhat Makram Wessa 2200291</cp:lastModifiedBy>
  <cp:revision>27</cp:revision>
  <dcterms:created xsi:type="dcterms:W3CDTF">2025-11-25T17:45:24Z</dcterms:created>
  <dcterms:modified xsi:type="dcterms:W3CDTF">2025-11-26T20:24:12Z</dcterms:modified>
</cp:coreProperties>
</file>